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6858000" cy="9906000" type="A4"/>
  <p:notesSz cx="6858000" cy="9144000"/>
  <p:defaultTextStyle>
    <a:defPPr>
      <a:defRPr lang="ja-JP"/>
    </a:defPPr>
    <a:lvl1pPr marL="0" algn="l" defTabSz="538764" rtl="0" eaLnBrk="1" latinLnBrk="0" hangingPunct="1">
      <a:defRPr kumimoji="1" sz="1061" kern="1200">
        <a:solidFill>
          <a:schemeClr val="tx1"/>
        </a:solidFill>
        <a:latin typeface="+mn-lt"/>
        <a:ea typeface="+mn-ea"/>
        <a:cs typeface="+mn-cs"/>
      </a:defRPr>
    </a:lvl1pPr>
    <a:lvl2pPr marL="269382" algn="l" defTabSz="538764" rtl="0" eaLnBrk="1" latinLnBrk="0" hangingPunct="1">
      <a:defRPr kumimoji="1" sz="1061" kern="1200">
        <a:solidFill>
          <a:schemeClr val="tx1"/>
        </a:solidFill>
        <a:latin typeface="+mn-lt"/>
        <a:ea typeface="+mn-ea"/>
        <a:cs typeface="+mn-cs"/>
      </a:defRPr>
    </a:lvl2pPr>
    <a:lvl3pPr marL="538764" algn="l" defTabSz="538764" rtl="0" eaLnBrk="1" latinLnBrk="0" hangingPunct="1">
      <a:defRPr kumimoji="1" sz="1061" kern="1200">
        <a:solidFill>
          <a:schemeClr val="tx1"/>
        </a:solidFill>
        <a:latin typeface="+mn-lt"/>
        <a:ea typeface="+mn-ea"/>
        <a:cs typeface="+mn-cs"/>
      </a:defRPr>
    </a:lvl3pPr>
    <a:lvl4pPr marL="808147" algn="l" defTabSz="538764" rtl="0" eaLnBrk="1" latinLnBrk="0" hangingPunct="1">
      <a:defRPr kumimoji="1" sz="1061" kern="1200">
        <a:solidFill>
          <a:schemeClr val="tx1"/>
        </a:solidFill>
        <a:latin typeface="+mn-lt"/>
        <a:ea typeface="+mn-ea"/>
        <a:cs typeface="+mn-cs"/>
      </a:defRPr>
    </a:lvl4pPr>
    <a:lvl5pPr marL="1077529" algn="l" defTabSz="538764" rtl="0" eaLnBrk="1" latinLnBrk="0" hangingPunct="1">
      <a:defRPr kumimoji="1" sz="1061" kern="1200">
        <a:solidFill>
          <a:schemeClr val="tx1"/>
        </a:solidFill>
        <a:latin typeface="+mn-lt"/>
        <a:ea typeface="+mn-ea"/>
        <a:cs typeface="+mn-cs"/>
      </a:defRPr>
    </a:lvl5pPr>
    <a:lvl6pPr marL="1346911" algn="l" defTabSz="538764" rtl="0" eaLnBrk="1" latinLnBrk="0" hangingPunct="1">
      <a:defRPr kumimoji="1" sz="1061" kern="1200">
        <a:solidFill>
          <a:schemeClr val="tx1"/>
        </a:solidFill>
        <a:latin typeface="+mn-lt"/>
        <a:ea typeface="+mn-ea"/>
        <a:cs typeface="+mn-cs"/>
      </a:defRPr>
    </a:lvl6pPr>
    <a:lvl7pPr marL="1616293" algn="l" defTabSz="538764" rtl="0" eaLnBrk="1" latinLnBrk="0" hangingPunct="1">
      <a:defRPr kumimoji="1" sz="1061" kern="1200">
        <a:solidFill>
          <a:schemeClr val="tx1"/>
        </a:solidFill>
        <a:latin typeface="+mn-lt"/>
        <a:ea typeface="+mn-ea"/>
        <a:cs typeface="+mn-cs"/>
      </a:defRPr>
    </a:lvl7pPr>
    <a:lvl8pPr marL="1885676" algn="l" defTabSz="538764" rtl="0" eaLnBrk="1" latinLnBrk="0" hangingPunct="1">
      <a:defRPr kumimoji="1" sz="1061" kern="1200">
        <a:solidFill>
          <a:schemeClr val="tx1"/>
        </a:solidFill>
        <a:latin typeface="+mn-lt"/>
        <a:ea typeface="+mn-ea"/>
        <a:cs typeface="+mn-cs"/>
      </a:defRPr>
    </a:lvl8pPr>
    <a:lvl9pPr marL="2155058" algn="l" defTabSz="538764" rtl="0" eaLnBrk="1" latinLnBrk="0" hangingPunct="1">
      <a:defRPr kumimoji="1" sz="106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8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71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2155" y="48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7502-D1C1-4392-9266-17C23C0DCE3C}" type="datetimeFigureOut">
              <a:rPr kumimoji="1" lang="ja-JP" altLang="en-US" smtClean="0"/>
              <a:t>2022/6/8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D018C-DCAC-42E6-AA25-02F9572884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3163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7502-D1C1-4392-9266-17C23C0DCE3C}" type="datetimeFigureOut">
              <a:rPr kumimoji="1" lang="ja-JP" altLang="en-US" smtClean="0"/>
              <a:t>2022/6/8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D018C-DCAC-42E6-AA25-02F9572884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6303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7502-D1C1-4392-9266-17C23C0DCE3C}" type="datetimeFigureOut">
              <a:rPr kumimoji="1" lang="ja-JP" altLang="en-US" smtClean="0"/>
              <a:t>2022/6/8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D018C-DCAC-42E6-AA25-02F9572884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9997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7502-D1C1-4392-9266-17C23C0DCE3C}" type="datetimeFigureOut">
              <a:rPr kumimoji="1" lang="ja-JP" altLang="en-US" smtClean="0"/>
              <a:t>2022/6/8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D018C-DCAC-42E6-AA25-02F9572884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0355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7502-D1C1-4392-9266-17C23C0DCE3C}" type="datetimeFigureOut">
              <a:rPr kumimoji="1" lang="ja-JP" altLang="en-US" smtClean="0"/>
              <a:t>2022/6/8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D018C-DCAC-42E6-AA25-02F9572884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1520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7502-D1C1-4392-9266-17C23C0DCE3C}" type="datetimeFigureOut">
              <a:rPr kumimoji="1" lang="ja-JP" altLang="en-US" smtClean="0"/>
              <a:t>2022/6/8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D018C-DCAC-42E6-AA25-02F9572884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9722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7502-D1C1-4392-9266-17C23C0DCE3C}" type="datetimeFigureOut">
              <a:rPr kumimoji="1" lang="ja-JP" altLang="en-US" smtClean="0"/>
              <a:t>2022/6/8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D018C-DCAC-42E6-AA25-02F9572884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8609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7502-D1C1-4392-9266-17C23C0DCE3C}" type="datetimeFigureOut">
              <a:rPr kumimoji="1" lang="ja-JP" altLang="en-US" smtClean="0"/>
              <a:t>2022/6/8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D018C-DCAC-42E6-AA25-02F9572884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2020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7502-D1C1-4392-9266-17C23C0DCE3C}" type="datetimeFigureOut">
              <a:rPr kumimoji="1" lang="ja-JP" altLang="en-US" smtClean="0"/>
              <a:t>2022/6/8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D018C-DCAC-42E6-AA25-02F9572884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1256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7502-D1C1-4392-9266-17C23C0DCE3C}" type="datetimeFigureOut">
              <a:rPr kumimoji="1" lang="ja-JP" altLang="en-US" smtClean="0"/>
              <a:t>2022/6/8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D018C-DCAC-42E6-AA25-02F9572884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2376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7502-D1C1-4392-9266-17C23C0DCE3C}" type="datetimeFigureOut">
              <a:rPr kumimoji="1" lang="ja-JP" altLang="en-US" smtClean="0"/>
              <a:t>2022/6/8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D018C-DCAC-42E6-AA25-02F9572884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1928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67502-D1C1-4392-9266-17C23C0DCE3C}" type="datetimeFigureOut">
              <a:rPr kumimoji="1" lang="ja-JP" altLang="en-US" smtClean="0"/>
              <a:t>2022/6/8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D018C-DCAC-42E6-AA25-02F9572884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8421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正方形/長方形 36"/>
          <p:cNvSpPr/>
          <p:nvPr/>
        </p:nvSpPr>
        <p:spPr>
          <a:xfrm>
            <a:off x="0" y="1353036"/>
            <a:ext cx="6858000" cy="1442761"/>
          </a:xfrm>
          <a:prstGeom prst="rect">
            <a:avLst/>
          </a:prstGeom>
          <a:solidFill>
            <a:srgbClr val="FDF8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六角形 10"/>
          <p:cNvSpPr/>
          <p:nvPr/>
        </p:nvSpPr>
        <p:spPr>
          <a:xfrm>
            <a:off x="375138" y="211015"/>
            <a:ext cx="6213231" cy="975234"/>
          </a:xfrm>
          <a:prstGeom prst="hexagon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44653" y="190800"/>
            <a:ext cx="52742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6000" dirty="0" smtClean="0">
                <a:latin typeface="Imprint MT Shadow" panose="04020605060303030202" pitchFamily="82" charset="0"/>
                <a:cs typeface="Adobe Devanagari" panose="02040503050201020203" pitchFamily="18" charset="0"/>
              </a:rPr>
              <a:t>Cluster’s </a:t>
            </a:r>
            <a:r>
              <a:rPr kumimoji="1" lang="en-US" altLang="ja-JP" sz="6000" dirty="0" smtClean="0">
                <a:latin typeface="Imprint MT Shadow" panose="04020605060303030202" pitchFamily="82" charset="0"/>
                <a:cs typeface="Adobe Devanagari" panose="02040503050201020203" pitchFamily="18" charset="0"/>
              </a:rPr>
              <a:t>Slayer</a:t>
            </a:r>
            <a:endParaRPr kumimoji="1" lang="ja-JP" altLang="en-US" sz="6000" dirty="0">
              <a:latin typeface="Imprint MT Shadow" panose="04020605060303030202" pitchFamily="82" charset="0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0" y="9259669"/>
            <a:ext cx="5637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00" dirty="0" smtClean="0">
                <a:solidFill>
                  <a:srgbClr val="7030A0"/>
                </a:solidFill>
                <a:latin typeface="コーポレート・ロゴＢ" panose="02000600000000000000" pitchFamily="2" charset="-128"/>
                <a:ea typeface="コーポレート・ロゴＢ" panose="02000600000000000000" pitchFamily="2" charset="-128"/>
              </a:rPr>
              <a:t>ゲームスペシャリスト学科３年</a:t>
            </a:r>
            <a:endParaRPr lang="en-US" altLang="ja-JP" sz="1800" dirty="0" smtClean="0">
              <a:solidFill>
                <a:srgbClr val="7030A0"/>
              </a:solidFill>
              <a:latin typeface="コーポレート・ロゴＢ" panose="02000600000000000000" pitchFamily="2" charset="-128"/>
              <a:ea typeface="コーポレート・ロゴＢ" panose="02000600000000000000" pitchFamily="2" charset="-128"/>
            </a:endParaRPr>
          </a:p>
          <a:p>
            <a:r>
              <a:rPr kumimoji="1" lang="ja-JP" altLang="en-US" sz="1800" dirty="0" smtClean="0">
                <a:latin typeface="コーポレート・ロゴＢ" panose="02000600000000000000" pitchFamily="2" charset="-128"/>
                <a:ea typeface="コーポレート・ロゴＢ" panose="02000600000000000000" pitchFamily="2" charset="-128"/>
              </a:rPr>
              <a:t>佐藤　秀</a:t>
            </a:r>
            <a:r>
              <a:rPr kumimoji="1" lang="ja-JP" altLang="en-US" sz="1800" dirty="0" smtClean="0">
                <a:latin typeface="コーポレート・ロゴＢ" panose="02000600000000000000" pitchFamily="2" charset="-128"/>
                <a:ea typeface="コーポレート・ロゴＢ" panose="02000600000000000000" pitchFamily="2" charset="-128"/>
              </a:rPr>
              <a:t>亮</a:t>
            </a:r>
            <a:r>
              <a:rPr lang="ja-JP" altLang="en-US" sz="1800" dirty="0">
                <a:latin typeface="コーポレート・ロゴＢ" panose="02000600000000000000" pitchFamily="2" charset="-128"/>
                <a:ea typeface="コーポレート・ロゴＢ" panose="02000600000000000000" pitchFamily="2" charset="-128"/>
              </a:rPr>
              <a:t>：</a:t>
            </a:r>
            <a:r>
              <a:rPr kumimoji="1" lang="ja-JP" altLang="en-US" sz="1800" dirty="0" smtClean="0">
                <a:latin typeface="コーポレート・ロゴＢ" panose="02000600000000000000" pitchFamily="2" charset="-128"/>
                <a:ea typeface="コーポレート・ロゴＢ" panose="02000600000000000000" pitchFamily="2" charset="-128"/>
              </a:rPr>
              <a:t>林</a:t>
            </a:r>
            <a:r>
              <a:rPr kumimoji="1" lang="ja-JP" altLang="en-US" sz="1800" dirty="0" smtClean="0">
                <a:latin typeface="コーポレート・ロゴＢ" panose="02000600000000000000" pitchFamily="2" charset="-128"/>
                <a:ea typeface="コーポレート・ロゴＢ" panose="02000600000000000000" pitchFamily="2" charset="-128"/>
              </a:rPr>
              <a:t>　</a:t>
            </a:r>
            <a:r>
              <a:rPr kumimoji="1" lang="ja-JP" altLang="en-US" sz="1800" dirty="0" smtClean="0">
                <a:latin typeface="コーポレート・ロゴＢ" panose="02000600000000000000" pitchFamily="2" charset="-128"/>
                <a:ea typeface="コーポレート・ロゴＢ" panose="02000600000000000000" pitchFamily="2" charset="-128"/>
              </a:rPr>
              <a:t>海斗</a:t>
            </a:r>
            <a:r>
              <a:rPr lang="ja-JP" altLang="en-US" sz="1800" dirty="0">
                <a:latin typeface="コーポレート・ロゴＢ" panose="02000600000000000000" pitchFamily="2" charset="-128"/>
                <a:ea typeface="コーポレート・ロゴＢ" panose="02000600000000000000" pitchFamily="2" charset="-128"/>
              </a:rPr>
              <a:t>：</a:t>
            </a:r>
            <a:r>
              <a:rPr kumimoji="1" lang="ja-JP" altLang="en-US" sz="1800" dirty="0" smtClean="0">
                <a:latin typeface="コーポレート・ロゴＢ" panose="02000600000000000000" pitchFamily="2" charset="-128"/>
                <a:ea typeface="コーポレート・ロゴＢ" panose="02000600000000000000" pitchFamily="2" charset="-128"/>
              </a:rPr>
              <a:t>三橋</a:t>
            </a:r>
            <a:r>
              <a:rPr kumimoji="1" lang="ja-JP" altLang="en-US" sz="1800" dirty="0" smtClean="0">
                <a:latin typeface="コーポレート・ロゴＢ" panose="02000600000000000000" pitchFamily="2" charset="-128"/>
                <a:ea typeface="コーポレート・ロゴＢ" panose="02000600000000000000" pitchFamily="2" charset="-128"/>
              </a:rPr>
              <a:t>　錬</a:t>
            </a:r>
            <a:endParaRPr kumimoji="1" lang="en-US" altLang="ja-JP" sz="1800" dirty="0" smtClean="0">
              <a:latin typeface="コーポレート・ロゴＢ" panose="02000600000000000000" pitchFamily="2" charset="-128"/>
              <a:ea typeface="コーポレート・ロゴＢ" panose="02000600000000000000" pitchFamily="2" charset="-128"/>
            </a:endParaRPr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t="12210" r="17426" b="11181"/>
          <a:stretch/>
        </p:blipFill>
        <p:spPr>
          <a:xfrm>
            <a:off x="394117" y="5688608"/>
            <a:ext cx="1657851" cy="1103179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10589" r="15945" b="10662"/>
          <a:stretch/>
        </p:blipFill>
        <p:spPr>
          <a:xfrm>
            <a:off x="2138274" y="5688608"/>
            <a:ext cx="1682502" cy="1133994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1" t="10897" r="15018" b="9498"/>
          <a:stretch/>
        </p:blipFill>
        <p:spPr>
          <a:xfrm>
            <a:off x="2150600" y="4499182"/>
            <a:ext cx="1657851" cy="1081965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0" t="13677" r="17433" b="11426"/>
          <a:stretch/>
        </p:blipFill>
        <p:spPr>
          <a:xfrm>
            <a:off x="375138" y="4500092"/>
            <a:ext cx="1676830" cy="1103178"/>
          </a:xfrm>
          <a:prstGeom prst="rect">
            <a:avLst/>
          </a:prstGeom>
        </p:spPr>
      </p:pic>
      <p:sp>
        <p:nvSpPr>
          <p:cNvPr id="27" name="テキスト ボックス 26"/>
          <p:cNvSpPr txBox="1"/>
          <p:nvPr/>
        </p:nvSpPr>
        <p:spPr>
          <a:xfrm>
            <a:off x="4113581" y="4854391"/>
            <a:ext cx="269494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FF0000"/>
                </a:solidFill>
                <a:latin typeface="コーポレート・ロゴＢ" panose="02000600000000000000" pitchFamily="2" charset="-128"/>
                <a:ea typeface="コーポレート・ロゴＢ" panose="02000600000000000000" pitchFamily="2" charset="-128"/>
              </a:rPr>
              <a:t>複数のステージ</a:t>
            </a:r>
            <a:r>
              <a:rPr kumimoji="1" lang="ja-JP" altLang="en-US" sz="2000" dirty="0" smtClean="0">
                <a:latin typeface="コーポレート・ロゴＢ" panose="02000600000000000000" pitchFamily="2" charset="-128"/>
                <a:ea typeface="コーポレート・ロゴＢ" panose="02000600000000000000" pitchFamily="2" charset="-128"/>
              </a:rPr>
              <a:t>を用意し、四角いエリア上にランダムに並べることによって</a:t>
            </a:r>
            <a:endParaRPr kumimoji="1" lang="en-US" altLang="ja-JP" sz="2000" dirty="0" smtClean="0">
              <a:latin typeface="コーポレート・ロゴＢ" panose="02000600000000000000" pitchFamily="2" charset="-128"/>
              <a:ea typeface="コーポレート・ロゴＢ" panose="02000600000000000000" pitchFamily="2" charset="-128"/>
            </a:endParaRPr>
          </a:p>
          <a:p>
            <a:r>
              <a:rPr kumimoji="1" lang="ja-JP" altLang="en-US" sz="2000" dirty="0" smtClean="0">
                <a:solidFill>
                  <a:srgbClr val="FF0000"/>
                </a:solidFill>
                <a:latin typeface="コーポレート・ロゴＢ" panose="02000600000000000000" pitchFamily="2" charset="-128"/>
                <a:ea typeface="コーポレート・ロゴＢ" panose="02000600000000000000" pitchFamily="2" charset="-128"/>
              </a:rPr>
              <a:t>ランダムに生成されてる</a:t>
            </a:r>
            <a:endParaRPr kumimoji="1" lang="en-US" altLang="ja-JP" sz="2000" dirty="0" smtClean="0">
              <a:solidFill>
                <a:srgbClr val="FF0000"/>
              </a:solidFill>
              <a:latin typeface="コーポレート・ロゴＢ" panose="02000600000000000000" pitchFamily="2" charset="-128"/>
              <a:ea typeface="コーポレート・ロゴＢ" panose="02000600000000000000" pitchFamily="2" charset="-128"/>
            </a:endParaRPr>
          </a:p>
          <a:p>
            <a:r>
              <a:rPr kumimoji="1" lang="ja-JP" altLang="en-US" sz="2000" dirty="0" smtClean="0">
                <a:solidFill>
                  <a:srgbClr val="FF0000"/>
                </a:solidFill>
                <a:latin typeface="コーポレート・ロゴＢ" panose="02000600000000000000" pitchFamily="2" charset="-128"/>
                <a:ea typeface="コーポレート・ロゴＢ" panose="02000600000000000000" pitchFamily="2" charset="-128"/>
              </a:rPr>
              <a:t>感じ</a:t>
            </a:r>
            <a:r>
              <a:rPr kumimoji="1" lang="ja-JP" altLang="en-US" sz="2000" dirty="0" smtClean="0">
                <a:latin typeface="コーポレート・ロゴＢ" panose="02000600000000000000" pitchFamily="2" charset="-128"/>
                <a:ea typeface="コーポレート・ロゴＢ" panose="02000600000000000000" pitchFamily="2" charset="-128"/>
              </a:rPr>
              <a:t>を出しました</a:t>
            </a:r>
            <a:endParaRPr kumimoji="1" lang="ja-JP" altLang="en-US" sz="2000" dirty="0">
              <a:latin typeface="コーポレート・ロゴＢ" panose="02000600000000000000" pitchFamily="2" charset="-128"/>
              <a:ea typeface="コーポレート・ロゴＢ" panose="02000600000000000000" pitchFamily="2" charset="-128"/>
            </a:endParaRPr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3" t="21753" r="19667" b="17012"/>
          <a:stretch/>
        </p:blipFill>
        <p:spPr>
          <a:xfrm>
            <a:off x="163155" y="7192604"/>
            <a:ext cx="3974890" cy="1955898"/>
          </a:xfrm>
          <a:prstGeom prst="rect">
            <a:avLst/>
          </a:prstGeom>
        </p:spPr>
      </p:pic>
      <p:sp>
        <p:nvSpPr>
          <p:cNvPr id="32" name="角丸四角形吹き出し 31"/>
          <p:cNvSpPr/>
          <p:nvPr/>
        </p:nvSpPr>
        <p:spPr>
          <a:xfrm>
            <a:off x="4269857" y="7099943"/>
            <a:ext cx="2450983" cy="2141220"/>
          </a:xfrm>
          <a:prstGeom prst="wedgeRoundRectCallout">
            <a:avLst>
              <a:gd name="adj1" fmla="val -65222"/>
              <a:gd name="adj2" fmla="val -26824"/>
              <a:gd name="adj3" fmla="val 16667"/>
            </a:avLst>
          </a:prstGeom>
          <a:solidFill>
            <a:schemeClr val="bg1"/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コーポレート・ロゴＢ" panose="02000600000000000000" pitchFamily="2" charset="-128"/>
              <a:ea typeface="コーポレート・ロゴＢ" panose="02000600000000000000" pitchFamily="2" charset="-128"/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4366252" y="7192604"/>
            <a:ext cx="2354588" cy="2020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dirty="0" smtClean="0">
                <a:latin typeface="コーポレート・ロゴＢ" panose="02000600000000000000" pitchFamily="2" charset="-128"/>
                <a:ea typeface="コーポレート・ロゴＢ" panose="02000600000000000000" pitchFamily="2" charset="-128"/>
              </a:rPr>
              <a:t>これにより</a:t>
            </a:r>
            <a:r>
              <a:rPr kumimoji="1" lang="ja-JP" altLang="en-US" sz="1800" dirty="0" smtClean="0">
                <a:solidFill>
                  <a:srgbClr val="FF0000"/>
                </a:solidFill>
                <a:latin typeface="コーポレート・ロゴＢ" panose="02000600000000000000" pitchFamily="2" charset="-128"/>
                <a:ea typeface="コーポレート・ロゴＢ" panose="02000600000000000000" pitchFamily="2" charset="-128"/>
              </a:rPr>
              <a:t>大きなステージ</a:t>
            </a:r>
            <a:r>
              <a:rPr kumimoji="1" lang="ja-JP" altLang="en-US" sz="1800" dirty="0" smtClean="0">
                <a:latin typeface="コーポレート・ロゴＢ" panose="02000600000000000000" pitchFamily="2" charset="-128"/>
                <a:ea typeface="コーポレート・ロゴＢ" panose="02000600000000000000" pitchFamily="2" charset="-128"/>
              </a:rPr>
              <a:t>を作らなくても、小さいステージをいくつか作れば大きなステージを</a:t>
            </a:r>
            <a:r>
              <a:rPr kumimoji="1" lang="ja-JP" altLang="en-US" sz="1800" dirty="0" smtClean="0">
                <a:solidFill>
                  <a:srgbClr val="FF0000"/>
                </a:solidFill>
                <a:latin typeface="コーポレート・ロゴＢ" panose="02000600000000000000" pitchFamily="2" charset="-128"/>
                <a:ea typeface="コーポレート・ロゴＢ" panose="02000600000000000000" pitchFamily="2" charset="-128"/>
              </a:rPr>
              <a:t>簡単に作成</a:t>
            </a:r>
            <a:r>
              <a:rPr kumimoji="1" lang="ja-JP" altLang="en-US" sz="1800" dirty="0" smtClean="0">
                <a:latin typeface="コーポレート・ロゴＢ" panose="02000600000000000000" pitchFamily="2" charset="-128"/>
                <a:ea typeface="コーポレート・ロゴＢ" panose="02000600000000000000" pitchFamily="2" charset="-128"/>
              </a:rPr>
              <a:t>することが可能になりステージの</a:t>
            </a:r>
            <a:r>
              <a:rPr kumimoji="1" lang="ja-JP" altLang="en-US" sz="1800" dirty="0" smtClean="0">
                <a:solidFill>
                  <a:srgbClr val="FF0000"/>
                </a:solidFill>
                <a:latin typeface="コーポレート・ロゴＢ" panose="02000600000000000000" pitchFamily="2" charset="-128"/>
                <a:ea typeface="コーポレート・ロゴＢ" panose="02000600000000000000" pitchFamily="2" charset="-128"/>
              </a:rPr>
              <a:t>制作時間が大幅に短縮</a:t>
            </a:r>
            <a:r>
              <a:rPr kumimoji="1" lang="ja-JP" altLang="en-US" sz="1800" dirty="0" smtClean="0">
                <a:latin typeface="コーポレート・ロゴＢ" panose="02000600000000000000" pitchFamily="2" charset="-128"/>
                <a:ea typeface="コーポレート・ロゴＢ" panose="02000600000000000000" pitchFamily="2" charset="-128"/>
              </a:rPr>
              <a:t>された</a:t>
            </a:r>
            <a:endParaRPr kumimoji="1" lang="ja-JP" altLang="en-US" sz="1800" dirty="0">
              <a:latin typeface="コーポレート・ロゴＢ" panose="02000600000000000000" pitchFamily="2" charset="-128"/>
              <a:ea typeface="コーポレート・ロゴＢ" panose="02000600000000000000" pitchFamily="2" charset="-128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394117" y="6994569"/>
            <a:ext cx="3384317" cy="255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（でかあああい）</a:t>
            </a:r>
            <a:endParaRPr kumimoji="1" lang="ja-JP" altLang="en-US" dirty="0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133574" y="1485101"/>
            <a:ext cx="73497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latin typeface="コーポレート・ロゴＢ" panose="02000600000000000000" pitchFamily="2" charset="-128"/>
                <a:ea typeface="コーポレート・ロゴＢ" panose="02000600000000000000" pitchFamily="2" charset="-128"/>
              </a:rPr>
              <a:t>開発環境　</a:t>
            </a:r>
            <a:r>
              <a:rPr kumimoji="1" lang="en-US" altLang="ja-JP" sz="2400" dirty="0" smtClean="0">
                <a:latin typeface="コーポレート・ロゴＢ" panose="02000600000000000000" pitchFamily="2" charset="-128"/>
                <a:ea typeface="コーポレート・ロゴＢ" panose="02000600000000000000" pitchFamily="2" charset="-128"/>
              </a:rPr>
              <a:t>VisualStudio2015,DirectX9,C++</a:t>
            </a:r>
          </a:p>
          <a:p>
            <a:r>
              <a:rPr lang="ja-JP" altLang="en-US" sz="2400" dirty="0" smtClean="0">
                <a:latin typeface="コーポレート・ロゴＢ" panose="02000600000000000000" pitchFamily="2" charset="-128"/>
                <a:ea typeface="コーポレート・ロゴＢ" panose="02000600000000000000" pitchFamily="2" charset="-128"/>
              </a:rPr>
              <a:t>期間</a:t>
            </a:r>
            <a:r>
              <a:rPr lang="ja-JP" altLang="en-US" sz="2400" dirty="0">
                <a:latin typeface="コーポレート・ロゴＢ" panose="02000600000000000000" pitchFamily="2" charset="-128"/>
                <a:ea typeface="コーポレート・ロゴＢ" panose="02000600000000000000" pitchFamily="2" charset="-128"/>
              </a:rPr>
              <a:t>　</a:t>
            </a:r>
            <a:r>
              <a:rPr lang="ja-JP" altLang="en-US" sz="2400" dirty="0" smtClean="0">
                <a:latin typeface="コーポレート・ロゴＢ" panose="02000600000000000000" pitchFamily="2" charset="-128"/>
                <a:ea typeface="コーポレート・ロゴＢ" panose="02000600000000000000" pitchFamily="2" charset="-128"/>
              </a:rPr>
              <a:t>　　</a:t>
            </a:r>
            <a:r>
              <a:rPr lang="en-US" altLang="ja-JP" sz="2400" dirty="0" smtClean="0">
                <a:latin typeface="コーポレート・ロゴＢ" panose="02000600000000000000" pitchFamily="2" charset="-128"/>
                <a:ea typeface="コーポレート・ロゴＢ" panose="02000600000000000000" pitchFamily="2" charset="-128"/>
              </a:rPr>
              <a:t>2022</a:t>
            </a:r>
            <a:r>
              <a:rPr lang="ja-JP" altLang="en-US" sz="2400" dirty="0" smtClean="0">
                <a:latin typeface="コーポレート・ロゴＢ" panose="02000600000000000000" pitchFamily="2" charset="-128"/>
                <a:ea typeface="コーポレート・ロゴＢ" panose="02000600000000000000" pitchFamily="2" charset="-128"/>
              </a:rPr>
              <a:t>年</a:t>
            </a:r>
            <a:r>
              <a:rPr lang="en-US" altLang="ja-JP" sz="2400" dirty="0" smtClean="0">
                <a:latin typeface="コーポレート・ロゴＢ" panose="02000600000000000000" pitchFamily="2" charset="-128"/>
                <a:ea typeface="コーポレート・ロゴＢ" panose="02000600000000000000" pitchFamily="2" charset="-128"/>
              </a:rPr>
              <a:t>4</a:t>
            </a:r>
            <a:r>
              <a:rPr lang="ja-JP" altLang="en-US" sz="2400" dirty="0" smtClean="0">
                <a:latin typeface="コーポレート・ロゴＢ" panose="02000600000000000000" pitchFamily="2" charset="-128"/>
                <a:ea typeface="コーポレート・ロゴＢ" panose="02000600000000000000" pitchFamily="2" charset="-128"/>
              </a:rPr>
              <a:t>月中旬～</a:t>
            </a:r>
            <a:r>
              <a:rPr lang="en-US" altLang="ja-JP" sz="2400" dirty="0" smtClean="0">
                <a:latin typeface="コーポレート・ロゴＢ" panose="02000600000000000000" pitchFamily="2" charset="-128"/>
                <a:ea typeface="コーポレート・ロゴＢ" panose="02000600000000000000" pitchFamily="2" charset="-128"/>
              </a:rPr>
              <a:t>5</a:t>
            </a:r>
            <a:r>
              <a:rPr lang="ja-JP" altLang="en-US" sz="2400" dirty="0" smtClean="0">
                <a:latin typeface="コーポレート・ロゴＢ" panose="02000600000000000000" pitchFamily="2" charset="-128"/>
                <a:ea typeface="コーポレート・ロゴＢ" panose="02000600000000000000" pitchFamily="2" charset="-128"/>
              </a:rPr>
              <a:t>月下旬</a:t>
            </a:r>
            <a:endParaRPr lang="en-US" altLang="ja-JP" sz="2400" dirty="0" smtClean="0">
              <a:latin typeface="コーポレート・ロゴＢ" panose="02000600000000000000" pitchFamily="2" charset="-128"/>
              <a:ea typeface="コーポレート・ロゴＢ" panose="02000600000000000000" pitchFamily="2" charset="-128"/>
            </a:endParaRPr>
          </a:p>
          <a:p>
            <a:r>
              <a:rPr kumimoji="1" lang="ja-JP" altLang="en-US" sz="2400" dirty="0" smtClean="0">
                <a:latin typeface="コーポレート・ロゴＢ" panose="02000600000000000000" pitchFamily="2" charset="-128"/>
                <a:ea typeface="コーポレート・ロゴＢ" panose="02000600000000000000" pitchFamily="2" charset="-128"/>
              </a:rPr>
              <a:t>ジャンル　３</a:t>
            </a:r>
            <a:r>
              <a:rPr kumimoji="1" lang="en-US" altLang="ja-JP" sz="2400" dirty="0" smtClean="0">
                <a:latin typeface="コーポレート・ロゴＢ" panose="02000600000000000000" pitchFamily="2" charset="-128"/>
                <a:ea typeface="コーポレート・ロゴＢ" panose="02000600000000000000" pitchFamily="2" charset="-128"/>
              </a:rPr>
              <a:t>D</a:t>
            </a:r>
            <a:r>
              <a:rPr kumimoji="1" lang="ja-JP" altLang="en-US" sz="2400" dirty="0" smtClean="0">
                <a:latin typeface="コーポレート・ロゴＢ" panose="02000600000000000000" pitchFamily="2" charset="-128"/>
                <a:ea typeface="コーポレート・ロゴＢ" panose="02000600000000000000" pitchFamily="2" charset="-128"/>
              </a:rPr>
              <a:t>アクションゲーム</a:t>
            </a:r>
            <a:endParaRPr kumimoji="1" lang="ja-JP" altLang="en-US" sz="2400" dirty="0">
              <a:latin typeface="コーポレート・ロゴＢ" panose="02000600000000000000" pitchFamily="2" charset="-128"/>
              <a:ea typeface="コーポレート・ロゴＢ" panose="02000600000000000000" pitchFamily="2" charset="-128"/>
            </a:endParaRPr>
          </a:p>
        </p:txBody>
      </p:sp>
      <p:grpSp>
        <p:nvGrpSpPr>
          <p:cNvPr id="45" name="グループ化 44"/>
          <p:cNvGrpSpPr/>
          <p:nvPr/>
        </p:nvGrpSpPr>
        <p:grpSpPr>
          <a:xfrm>
            <a:off x="375137" y="2913800"/>
            <a:ext cx="6213231" cy="1326255"/>
            <a:chOff x="375137" y="2821139"/>
            <a:chExt cx="6213231" cy="132625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角丸四角形 18"/>
            <p:cNvSpPr/>
            <p:nvPr/>
          </p:nvSpPr>
          <p:spPr>
            <a:xfrm>
              <a:off x="375137" y="3045425"/>
              <a:ext cx="6213231" cy="1101969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コーポレート・ロゴＢ" panose="02000600000000000000" pitchFamily="2" charset="-128"/>
                <a:ea typeface="コーポレート・ロゴＢ" panose="02000600000000000000" pitchFamily="2" charset="-128"/>
              </a:endParaRPr>
            </a:p>
          </p:txBody>
        </p:sp>
        <p:sp>
          <p:nvSpPr>
            <p:cNvPr id="42" name="角丸四角形 41"/>
            <p:cNvSpPr/>
            <p:nvPr/>
          </p:nvSpPr>
          <p:spPr>
            <a:xfrm>
              <a:off x="1958919" y="2821139"/>
              <a:ext cx="2903838" cy="435722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44" name="テキスト ボックス 43"/>
          <p:cNvSpPr txBox="1"/>
          <p:nvPr/>
        </p:nvSpPr>
        <p:spPr>
          <a:xfrm>
            <a:off x="2070130" y="2871787"/>
            <a:ext cx="2717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>
                <a:solidFill>
                  <a:schemeClr val="accent1">
                    <a:lumMod val="75000"/>
                  </a:schemeClr>
                </a:solidFill>
                <a:latin typeface="コーポレート・ロゴＢ" panose="02000600000000000000" pitchFamily="2" charset="-128"/>
                <a:ea typeface="コーポレート・ロゴＢ" panose="02000600000000000000" pitchFamily="2" charset="-128"/>
              </a:rPr>
              <a:t>アピールポイント</a:t>
            </a:r>
            <a:endParaRPr kumimoji="1" lang="ja-JP" altLang="en-US" sz="2800" dirty="0">
              <a:solidFill>
                <a:schemeClr val="accent1">
                  <a:lumMod val="75000"/>
                </a:schemeClr>
              </a:solidFill>
              <a:latin typeface="コーポレート・ロゴＢ" panose="02000600000000000000" pitchFamily="2" charset="-128"/>
              <a:ea typeface="コーポレート・ロゴＢ" panose="02000600000000000000" pitchFamily="2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09894" y="3396396"/>
            <a:ext cx="5743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 smtClean="0">
                <a:solidFill>
                  <a:srgbClr val="7030A0"/>
                </a:solidFill>
                <a:latin typeface="コーポレート・ロゴＢ" panose="02000600000000000000" pitchFamily="2" charset="-128"/>
                <a:ea typeface="コーポレート・ロゴＢ" panose="02000600000000000000" pitchFamily="2" charset="-128"/>
              </a:rPr>
              <a:t>ランダム生成</a:t>
            </a:r>
            <a:r>
              <a:rPr kumimoji="1" lang="ja-JP" altLang="en-US" sz="4000" dirty="0" smtClean="0">
                <a:latin typeface="コーポレート・ロゴＢ" panose="02000600000000000000" pitchFamily="2" charset="-128"/>
                <a:ea typeface="コーポレート・ロゴＢ" panose="02000600000000000000" pitchFamily="2" charset="-128"/>
              </a:rPr>
              <a:t>される</a:t>
            </a:r>
            <a:r>
              <a:rPr kumimoji="1" lang="ja-JP" altLang="en-US" sz="4000" dirty="0" smtClean="0">
                <a:solidFill>
                  <a:schemeClr val="accent4"/>
                </a:solidFill>
                <a:latin typeface="コーポレート・ロゴＢ" panose="02000600000000000000" pitchFamily="2" charset="-128"/>
                <a:ea typeface="コーポレート・ロゴＢ" panose="02000600000000000000" pitchFamily="2" charset="-128"/>
              </a:rPr>
              <a:t>ステージ</a:t>
            </a:r>
            <a:endParaRPr kumimoji="1" lang="ja-JP" altLang="en-US" sz="4000" dirty="0">
              <a:solidFill>
                <a:schemeClr val="accent4"/>
              </a:solidFill>
              <a:latin typeface="コーポレート・ロゴＢ" panose="02000600000000000000" pitchFamily="2" charset="-128"/>
              <a:ea typeface="コーポレート・ロゴＢ" panose="02000600000000000000" pitchFamily="2" charset="-128"/>
            </a:endParaRPr>
          </a:p>
        </p:txBody>
      </p:sp>
      <p:sp>
        <p:nvSpPr>
          <p:cNvPr id="48" name="右大かっこ 47"/>
          <p:cNvSpPr/>
          <p:nvPr/>
        </p:nvSpPr>
        <p:spPr>
          <a:xfrm>
            <a:off x="3704573" y="4369519"/>
            <a:ext cx="285914" cy="2600960"/>
          </a:xfrm>
          <a:prstGeom prst="rightBracket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073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836</TotalTime>
  <Words>110</Words>
  <Application>Microsoft Office PowerPoint</Application>
  <PresentationFormat>A4 210 x 297 mm</PresentationFormat>
  <Paragraphs>13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10" baseType="lpstr">
      <vt:lpstr>コーポレート・ロゴＢ</vt:lpstr>
      <vt:lpstr>游ゴシック</vt:lpstr>
      <vt:lpstr>游ゴシック Light</vt:lpstr>
      <vt:lpstr>Adobe Devanagari</vt:lpstr>
      <vt:lpstr>Arial</vt:lpstr>
      <vt:lpstr>Calibri</vt:lpstr>
      <vt:lpstr>Calibri Light</vt:lpstr>
      <vt:lpstr>Imprint MT Shadow</vt:lpstr>
      <vt:lpstr>Office テーマ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student</dc:creator>
  <cp:lastModifiedBy>student</cp:lastModifiedBy>
  <cp:revision>39</cp:revision>
  <dcterms:created xsi:type="dcterms:W3CDTF">2022-04-11T00:31:38Z</dcterms:created>
  <dcterms:modified xsi:type="dcterms:W3CDTF">2022-06-08T01:06:16Z</dcterms:modified>
</cp:coreProperties>
</file>